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443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425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1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ECFC9-4958-4F42-8AEA-D1B91B0DBB16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062AAD1-8377-E842-A741-FB220B2D3AB6}">
      <dgm:prSet/>
      <dgm:spPr/>
      <dgm:t>
        <a:bodyPr/>
        <a:lstStyle/>
        <a:p>
          <a:pPr rtl="0"/>
          <a:r>
            <a:rPr lang="fr-FR" dirty="0" err="1">
              <a:solidFill>
                <a:schemeClr val="tx1"/>
              </a:solidFill>
            </a:rPr>
            <a:t>Reduce</a:t>
          </a:r>
          <a:endParaRPr lang="fr-FR" dirty="0">
            <a:solidFill>
              <a:schemeClr val="tx1"/>
            </a:solidFill>
          </a:endParaRPr>
        </a:p>
      </dgm:t>
    </dgm:pt>
    <dgm:pt modelId="{37EE1AC3-F54D-EF4D-A75C-D25BFF389510}" type="parTrans" cxnId="{2A346164-A63F-4543-B6F1-A9388DA58B5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5AAA7BD-0346-B242-9AB6-9DA7F45D625F}" type="sibTrans" cxnId="{2A346164-A63F-4543-B6F1-A9388DA58B5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DCBE6D4-955E-454F-A595-25FA31A5803E}">
      <dgm:prSet/>
      <dgm:spPr/>
      <dgm:t>
        <a:bodyPr/>
        <a:lstStyle/>
        <a:p>
          <a:r>
            <a:rPr lang="fr-FR" dirty="0" err="1">
              <a:solidFill>
                <a:schemeClr val="tx1"/>
              </a:solidFill>
            </a:rPr>
            <a:t>Reuse</a:t>
          </a:r>
          <a:endParaRPr lang="fr-FR" dirty="0">
            <a:solidFill>
              <a:schemeClr val="tx1"/>
            </a:solidFill>
          </a:endParaRPr>
        </a:p>
      </dgm:t>
    </dgm:pt>
    <dgm:pt modelId="{E2C329DF-15EB-5B4D-ACE3-B1B0163F7079}" type="parTrans" cxnId="{688782B2-5C9F-9047-B287-F0A29F50A1A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4EA1B92-2829-B448-8250-E31CEE9C1BC6}" type="sibTrans" cxnId="{688782B2-5C9F-9047-B287-F0A29F50A1A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62C5C18B-5436-C943-8B35-EDB029CB5BC5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Recycle</a:t>
          </a:r>
        </a:p>
      </dgm:t>
    </dgm:pt>
    <dgm:pt modelId="{0BC223B9-B4CF-7547-AE15-0949B2C1B099}" type="parTrans" cxnId="{7DDDE3ED-F1BE-A348-8815-1B8DDD63844E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A7B3877F-257C-AA4F-A373-16F5A8055655}" type="sibTrans" cxnId="{7DDDE3ED-F1BE-A348-8815-1B8DDD63844E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5B4ABD08-780E-6F4A-999F-146D11A6B974}">
      <dgm:prSet/>
      <dgm:spPr/>
      <dgm:t>
        <a:bodyPr/>
        <a:lstStyle/>
        <a:p>
          <a:r>
            <a:rPr lang="fr-FR" dirty="0" err="1">
              <a:solidFill>
                <a:schemeClr val="tx1"/>
              </a:solidFill>
            </a:rPr>
            <a:t>Recover</a:t>
          </a:r>
          <a:endParaRPr lang="fr-FR" dirty="0">
            <a:solidFill>
              <a:schemeClr val="tx1"/>
            </a:solidFill>
          </a:endParaRPr>
        </a:p>
      </dgm:t>
    </dgm:pt>
    <dgm:pt modelId="{4F23941D-854C-9440-B850-B338B874A389}" type="parTrans" cxnId="{8BB7C93E-8421-7E4F-825B-958AFC331F26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BC5DDDB2-C5F0-CC46-9474-E7D7F267BC44}" type="sibTrans" cxnId="{8BB7C93E-8421-7E4F-825B-958AFC331F26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20AFD720-96F6-A447-A537-9AC3E885E0B9}">
      <dgm:prSet/>
      <dgm:spPr/>
      <dgm:t>
        <a:bodyPr/>
        <a:lstStyle/>
        <a:p>
          <a:r>
            <a:rPr lang="fr-FR" dirty="0">
              <a:solidFill>
                <a:schemeClr val="tx1"/>
              </a:solidFill>
            </a:rPr>
            <a:t>Dispose</a:t>
          </a:r>
        </a:p>
      </dgm:t>
    </dgm:pt>
    <dgm:pt modelId="{F3DFB6DA-4BD6-2847-8556-94115D006D0A}" type="parTrans" cxnId="{537F5534-041B-EC40-AF17-B528AEB9675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4B861C3C-30DD-3B41-BE5E-18834082EF1E}" type="sibTrans" cxnId="{537F5534-041B-EC40-AF17-B528AEB9675F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574A72AF-31A0-CB4F-B41F-1872F3559A74}" type="pres">
      <dgm:prSet presAssocID="{ECDECFC9-4958-4F42-8AEA-D1B91B0DBB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12BFB11-27B3-6548-B2E6-B99D3D884491}" type="pres">
      <dgm:prSet presAssocID="{C062AAD1-8377-E842-A741-FB220B2D3AB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00EE5FA-FFCE-C04E-B3A7-EE7F7FFDB5B2}" type="pres">
      <dgm:prSet presAssocID="{75AAA7BD-0346-B242-9AB6-9DA7F45D625F}" presName="parTxOnlySpace" presStyleCnt="0"/>
      <dgm:spPr/>
    </dgm:pt>
    <dgm:pt modelId="{29AFE178-37E0-274E-AD60-DB7887800937}" type="pres">
      <dgm:prSet presAssocID="{DDCBE6D4-955E-454F-A595-25FA31A5803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04A23C-64B8-A64A-A6A3-A1AAEEF36240}" type="pres">
      <dgm:prSet presAssocID="{C4EA1B92-2829-B448-8250-E31CEE9C1BC6}" presName="parTxOnlySpace" presStyleCnt="0"/>
      <dgm:spPr/>
    </dgm:pt>
    <dgm:pt modelId="{C8B29423-8C63-A042-A9E4-48ACE9EF6FE0}" type="pres">
      <dgm:prSet presAssocID="{62C5C18B-5436-C943-8B35-EDB029CB5BC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1B44BD-C521-BB44-BB02-CE5C9F679818}" type="pres">
      <dgm:prSet presAssocID="{A7B3877F-257C-AA4F-A373-16F5A8055655}" presName="parTxOnlySpace" presStyleCnt="0"/>
      <dgm:spPr/>
    </dgm:pt>
    <dgm:pt modelId="{9D628810-6E36-A146-8F4C-746729A1B68F}" type="pres">
      <dgm:prSet presAssocID="{5B4ABD08-780E-6F4A-999F-146D11A6B97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CEE150A-B52F-C545-B8BE-3370C217CA69}" type="pres">
      <dgm:prSet presAssocID="{BC5DDDB2-C5F0-CC46-9474-E7D7F267BC44}" presName="parTxOnlySpace" presStyleCnt="0"/>
      <dgm:spPr/>
    </dgm:pt>
    <dgm:pt modelId="{9907DEFA-5AAB-2F4F-967F-BDD4A50B2FA7}" type="pres">
      <dgm:prSet presAssocID="{20AFD720-96F6-A447-A537-9AC3E885E0B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713BF98-B69D-43D6-A64D-3540592B77E5}" type="presOf" srcId="{62C5C18B-5436-C943-8B35-EDB029CB5BC5}" destId="{C8B29423-8C63-A042-A9E4-48ACE9EF6FE0}" srcOrd="0" destOrd="0" presId="urn:microsoft.com/office/officeart/2005/8/layout/chevron1"/>
    <dgm:cxn modelId="{8BB7C93E-8421-7E4F-825B-958AFC331F26}" srcId="{ECDECFC9-4958-4F42-8AEA-D1B91B0DBB16}" destId="{5B4ABD08-780E-6F4A-999F-146D11A6B974}" srcOrd="3" destOrd="0" parTransId="{4F23941D-854C-9440-B850-B338B874A389}" sibTransId="{BC5DDDB2-C5F0-CC46-9474-E7D7F267BC44}"/>
    <dgm:cxn modelId="{7DDDE3ED-F1BE-A348-8815-1B8DDD63844E}" srcId="{ECDECFC9-4958-4F42-8AEA-D1B91B0DBB16}" destId="{62C5C18B-5436-C943-8B35-EDB029CB5BC5}" srcOrd="2" destOrd="0" parTransId="{0BC223B9-B4CF-7547-AE15-0949B2C1B099}" sibTransId="{A7B3877F-257C-AA4F-A373-16F5A8055655}"/>
    <dgm:cxn modelId="{83ADCDDA-19C9-484B-A3CA-D89C1AB62CAA}" type="presOf" srcId="{20AFD720-96F6-A447-A537-9AC3E885E0B9}" destId="{9907DEFA-5AAB-2F4F-967F-BDD4A50B2FA7}" srcOrd="0" destOrd="0" presId="urn:microsoft.com/office/officeart/2005/8/layout/chevron1"/>
    <dgm:cxn modelId="{688782B2-5C9F-9047-B287-F0A29F50A1A2}" srcId="{ECDECFC9-4958-4F42-8AEA-D1B91B0DBB16}" destId="{DDCBE6D4-955E-454F-A595-25FA31A5803E}" srcOrd="1" destOrd="0" parTransId="{E2C329DF-15EB-5B4D-ACE3-B1B0163F7079}" sibTransId="{C4EA1B92-2829-B448-8250-E31CEE9C1BC6}"/>
    <dgm:cxn modelId="{583B061D-691E-4F8D-BE79-74BA566E3EEB}" type="presOf" srcId="{C062AAD1-8377-E842-A741-FB220B2D3AB6}" destId="{412BFB11-27B3-6548-B2E6-B99D3D884491}" srcOrd="0" destOrd="0" presId="urn:microsoft.com/office/officeart/2005/8/layout/chevron1"/>
    <dgm:cxn modelId="{91D57D19-81BE-4E39-ADCA-CB364EB8B09B}" type="presOf" srcId="{ECDECFC9-4958-4F42-8AEA-D1B91B0DBB16}" destId="{574A72AF-31A0-CB4F-B41F-1872F3559A74}" srcOrd="0" destOrd="0" presId="urn:microsoft.com/office/officeart/2005/8/layout/chevron1"/>
    <dgm:cxn modelId="{537F5534-041B-EC40-AF17-B528AEB9675F}" srcId="{ECDECFC9-4958-4F42-8AEA-D1B91B0DBB16}" destId="{20AFD720-96F6-A447-A537-9AC3E885E0B9}" srcOrd="4" destOrd="0" parTransId="{F3DFB6DA-4BD6-2847-8556-94115D006D0A}" sibTransId="{4B861C3C-30DD-3B41-BE5E-18834082EF1E}"/>
    <dgm:cxn modelId="{424FA8C3-EBD6-42B8-BB0B-A015E59C8CA4}" type="presOf" srcId="{DDCBE6D4-955E-454F-A595-25FA31A5803E}" destId="{29AFE178-37E0-274E-AD60-DB7887800937}" srcOrd="0" destOrd="0" presId="urn:microsoft.com/office/officeart/2005/8/layout/chevron1"/>
    <dgm:cxn modelId="{2A346164-A63F-4543-B6F1-A9388DA58B52}" srcId="{ECDECFC9-4958-4F42-8AEA-D1B91B0DBB16}" destId="{C062AAD1-8377-E842-A741-FB220B2D3AB6}" srcOrd="0" destOrd="0" parTransId="{37EE1AC3-F54D-EF4D-A75C-D25BFF389510}" sibTransId="{75AAA7BD-0346-B242-9AB6-9DA7F45D625F}"/>
    <dgm:cxn modelId="{FF40C56F-F32D-46B0-8538-91A807D05CE3}" type="presOf" srcId="{5B4ABD08-780E-6F4A-999F-146D11A6B974}" destId="{9D628810-6E36-A146-8F4C-746729A1B68F}" srcOrd="0" destOrd="0" presId="urn:microsoft.com/office/officeart/2005/8/layout/chevron1"/>
    <dgm:cxn modelId="{3E978C47-47AD-47B2-A3D6-91146DDD58BF}" type="presParOf" srcId="{574A72AF-31A0-CB4F-B41F-1872F3559A74}" destId="{412BFB11-27B3-6548-B2E6-B99D3D884491}" srcOrd="0" destOrd="0" presId="urn:microsoft.com/office/officeart/2005/8/layout/chevron1"/>
    <dgm:cxn modelId="{655A8286-E46B-42C0-931F-E55C38DF3D84}" type="presParOf" srcId="{574A72AF-31A0-CB4F-B41F-1872F3559A74}" destId="{A00EE5FA-FFCE-C04E-B3A7-EE7F7FFDB5B2}" srcOrd="1" destOrd="0" presId="urn:microsoft.com/office/officeart/2005/8/layout/chevron1"/>
    <dgm:cxn modelId="{4011D36F-0C23-463C-9201-C8A3741A4BFC}" type="presParOf" srcId="{574A72AF-31A0-CB4F-B41F-1872F3559A74}" destId="{29AFE178-37E0-274E-AD60-DB7887800937}" srcOrd="2" destOrd="0" presId="urn:microsoft.com/office/officeart/2005/8/layout/chevron1"/>
    <dgm:cxn modelId="{E04B2AA3-F4BA-4064-BEBD-23D4969FCC4A}" type="presParOf" srcId="{574A72AF-31A0-CB4F-B41F-1872F3559A74}" destId="{5104A23C-64B8-A64A-A6A3-A1AAEEF36240}" srcOrd="3" destOrd="0" presId="urn:microsoft.com/office/officeart/2005/8/layout/chevron1"/>
    <dgm:cxn modelId="{D2561357-E889-4C5B-BD32-C80E7FD64397}" type="presParOf" srcId="{574A72AF-31A0-CB4F-B41F-1872F3559A74}" destId="{C8B29423-8C63-A042-A9E4-48ACE9EF6FE0}" srcOrd="4" destOrd="0" presId="urn:microsoft.com/office/officeart/2005/8/layout/chevron1"/>
    <dgm:cxn modelId="{FE6B396E-E35D-4D6B-B580-A5BEDD414FFD}" type="presParOf" srcId="{574A72AF-31A0-CB4F-B41F-1872F3559A74}" destId="{8A1B44BD-C521-BB44-BB02-CE5C9F679818}" srcOrd="5" destOrd="0" presId="urn:microsoft.com/office/officeart/2005/8/layout/chevron1"/>
    <dgm:cxn modelId="{D5258D40-E308-46DB-A3FD-39BCC7AFFB18}" type="presParOf" srcId="{574A72AF-31A0-CB4F-B41F-1872F3559A74}" destId="{9D628810-6E36-A146-8F4C-746729A1B68F}" srcOrd="6" destOrd="0" presId="urn:microsoft.com/office/officeart/2005/8/layout/chevron1"/>
    <dgm:cxn modelId="{F19B22D4-AC22-4DEC-968F-39D13E98C405}" type="presParOf" srcId="{574A72AF-31A0-CB4F-B41F-1872F3559A74}" destId="{BCEE150A-B52F-C545-B8BE-3370C217CA69}" srcOrd="7" destOrd="0" presId="urn:microsoft.com/office/officeart/2005/8/layout/chevron1"/>
    <dgm:cxn modelId="{2FDEAA5E-3300-4742-923A-8D127FC28423}" type="presParOf" srcId="{574A72AF-31A0-CB4F-B41F-1872F3559A74}" destId="{9907DEFA-5AAB-2F4F-967F-BDD4A50B2FA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BFB11-27B3-6548-B2E6-B99D3D884491}">
      <dsp:nvSpPr>
        <dsp:cNvPr id="0" name=""/>
        <dsp:cNvSpPr/>
      </dsp:nvSpPr>
      <dsp:spPr>
        <a:xfrm>
          <a:off x="2021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>
              <a:solidFill>
                <a:schemeClr val="tx1"/>
              </a:solidFill>
            </a:rPr>
            <a:t>Reduce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361885" y="432224"/>
        <a:ext cx="1079592" cy="719728"/>
      </dsp:txXfrm>
    </dsp:sp>
    <dsp:sp modelId="{29AFE178-37E0-274E-AD60-DB7887800937}">
      <dsp:nvSpPr>
        <dsp:cNvPr id="0" name=""/>
        <dsp:cNvSpPr/>
      </dsp:nvSpPr>
      <dsp:spPr>
        <a:xfrm>
          <a:off x="1621410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>
              <a:solidFill>
                <a:schemeClr val="tx1"/>
              </a:solidFill>
            </a:rPr>
            <a:t>Reuse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1981274" y="432224"/>
        <a:ext cx="1079592" cy="719728"/>
      </dsp:txXfrm>
    </dsp:sp>
    <dsp:sp modelId="{C8B29423-8C63-A042-A9E4-48ACE9EF6FE0}">
      <dsp:nvSpPr>
        <dsp:cNvPr id="0" name=""/>
        <dsp:cNvSpPr/>
      </dsp:nvSpPr>
      <dsp:spPr>
        <a:xfrm>
          <a:off x="3240799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>
              <a:solidFill>
                <a:schemeClr val="tx1"/>
              </a:solidFill>
            </a:rPr>
            <a:t>Recycle</a:t>
          </a:r>
        </a:p>
      </dsp:txBody>
      <dsp:txXfrm>
        <a:off x="3600663" y="432224"/>
        <a:ext cx="1079592" cy="719728"/>
      </dsp:txXfrm>
    </dsp:sp>
    <dsp:sp modelId="{9D628810-6E36-A146-8F4C-746729A1B68F}">
      <dsp:nvSpPr>
        <dsp:cNvPr id="0" name=""/>
        <dsp:cNvSpPr/>
      </dsp:nvSpPr>
      <dsp:spPr>
        <a:xfrm>
          <a:off x="4860188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err="1">
              <a:solidFill>
                <a:schemeClr val="tx1"/>
              </a:solidFill>
            </a:rPr>
            <a:t>Recover</a:t>
          </a:r>
          <a:endParaRPr lang="fr-FR" sz="2300" kern="1200" dirty="0">
            <a:solidFill>
              <a:schemeClr val="tx1"/>
            </a:solidFill>
          </a:endParaRPr>
        </a:p>
      </dsp:txBody>
      <dsp:txXfrm>
        <a:off x="5220052" y="432224"/>
        <a:ext cx="1079592" cy="719728"/>
      </dsp:txXfrm>
    </dsp:sp>
    <dsp:sp modelId="{9907DEFA-5AAB-2F4F-967F-BDD4A50B2FA7}">
      <dsp:nvSpPr>
        <dsp:cNvPr id="0" name=""/>
        <dsp:cNvSpPr/>
      </dsp:nvSpPr>
      <dsp:spPr>
        <a:xfrm>
          <a:off x="6479577" y="432224"/>
          <a:ext cx="1799320" cy="71972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>
              <a:solidFill>
                <a:schemeClr val="tx1"/>
              </a:solidFill>
            </a:rPr>
            <a:t>Dispose</a:t>
          </a:r>
        </a:p>
      </dsp:txBody>
      <dsp:txXfrm>
        <a:off x="6839441" y="432224"/>
        <a:ext cx="1079592" cy="719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290853" y="1325880"/>
            <a:ext cx="10842198" cy="29540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</a:t>
            </a:r>
            <a:endParaRPr lang="en-GB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>
            <a:extLst/>
          </p:cNvPr>
          <p:cNvSpPr>
            <a:spLocks noChangeArrowheads="1"/>
          </p:cNvSpPr>
          <p:nvPr/>
        </p:nvSpPr>
        <p:spPr bwMode="auto">
          <a:xfrm>
            <a:off x="1894396" y="1310259"/>
            <a:ext cx="3290887" cy="2616200"/>
          </a:xfrm>
          <a:prstGeom prst="rect">
            <a:avLst/>
          </a:prstGeom>
          <a:noFill/>
          <a:ln>
            <a:noFill/>
          </a:ln>
          <a:ex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sea: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Barges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tanks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Floating tanks</a:t>
            </a:r>
          </a:p>
        </p:txBody>
      </p:sp>
      <p:sp>
        <p:nvSpPr>
          <p:cNvPr id="7" name="Rectangle 4">
            <a:extLst/>
          </p:cNvPr>
          <p:cNvSpPr>
            <a:spLocks noChangeArrowheads="1"/>
          </p:cNvSpPr>
          <p:nvPr/>
        </p:nvSpPr>
        <p:spPr bwMode="auto">
          <a:xfrm>
            <a:off x="6550660" y="1200531"/>
            <a:ext cx="4046538" cy="3683000"/>
          </a:xfrm>
          <a:prstGeom prst="rect">
            <a:avLst/>
          </a:prstGeom>
          <a:noFill/>
          <a:ln>
            <a:noFill/>
          </a:ln>
          <a:ex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Onshore: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Skips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Portable tanks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Lined excavated (temporary) pits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Plastic bags</a:t>
            </a:r>
          </a:p>
        </p:txBody>
      </p:sp>
    </p:spTree>
    <p:extLst>
      <p:ext uri="{BB962C8B-B14F-4D97-AF65-F5344CB8AC3E}">
        <p14:creationId xmlns:p14="http://schemas.microsoft.com/office/powerpoint/2010/main" val="31247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Sea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6810" y="1233021"/>
            <a:ext cx="1007287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Barge – rigid, floating purpose built storage tanks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tanks – tanks on a vessel:</a:t>
            </a:r>
          </a:p>
          <a:p>
            <a:pPr marL="814388" lvl="1" indent="-457200">
              <a:buFont typeface="Wingdings" panose="05000000000000000000" pitchFamily="2" charset="2"/>
              <a:buChar char="ü"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difficult to get vessel to agree to store oil in their tanks;</a:t>
            </a:r>
          </a:p>
          <a:p>
            <a:pPr marL="814388" lvl="1" indent="-457200">
              <a:buFont typeface="Wingdings" panose="05000000000000000000" pitchFamily="2" charset="2"/>
              <a:buChar char="ü"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the tanks heated in case of viscous oil?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Vessel tanker – purpose built ship with oil storage tanks.</a:t>
            </a:r>
          </a:p>
          <a:p>
            <a:pPr marL="357188" indent="-357188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Floating tanks – bladders/inflatable – purpose built flexible storage.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913" y="1673616"/>
            <a:ext cx="5398111" cy="359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Sea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3504694"/>
              </p:ext>
            </p:extLst>
          </p:nvPr>
        </p:nvGraphicFramePr>
        <p:xfrm>
          <a:off x="188975" y="1673616"/>
          <a:ext cx="5864353" cy="3629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hoto Editor Photo" r:id="rId4" imgW="2857899" imgH="1219370" progId="">
                  <p:embed/>
                </p:oleObj>
              </mc:Choice>
              <mc:Fallback>
                <p:oleObj name="Photo Editor Photo" r:id="rId4" imgW="2857899" imgH="1219370" progId="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75" y="1673616"/>
                        <a:ext cx="5864353" cy="3629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56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Sea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07948" y="1342749"/>
            <a:ext cx="1014069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Limits on-water recovery operations.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 portable tanks on deck must be secured and be aware of free surface effect on vessel.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en-CA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units may be shuttled to shore so that replacement units can ensure on-water recovery can continue.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Sea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3856" y="1260136"/>
            <a:ext cx="102047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Decanting can reduce storage requirements – may require permit.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Oily water separators may be an option on oily liquid waste to reduce waste.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 must comply with regulations.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80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Sea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2886" y="1127507"/>
            <a:ext cx="10166604" cy="4240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Oily mixtures collected at sea will require port facilities to be unloaded.</a:t>
            </a:r>
          </a:p>
          <a:p>
            <a:pPr algn="just"/>
            <a:endParaRPr lang="en-CA" alt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suitable location to offload floating storage – i.e. adequate depth; how is the floating storage unit going to offload at the shoreline/wharf?</a:t>
            </a:r>
          </a:p>
          <a:p>
            <a:pPr algn="just"/>
            <a:endParaRPr lang="en-CA" altLang="en-US" sz="1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Viscous products may be difficult to offload from storage tanks at low temperatures – heating coils.</a:t>
            </a:r>
          </a:p>
          <a:p>
            <a:pPr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84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77" y="873201"/>
            <a:ext cx="432117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77" y="3822501"/>
            <a:ext cx="3292475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2" y="3822501"/>
            <a:ext cx="38131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05" y="874713"/>
            <a:ext cx="4303712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24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56" y="1981581"/>
            <a:ext cx="4891088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493008" y="1049455"/>
            <a:ext cx="18827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Drums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7323932" y="5445506"/>
            <a:ext cx="12176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Fosse </a:t>
            </a:r>
            <a:r>
              <a:rPr lang="fr-CA" altLang="en-US" sz="800" dirty="0" err="1">
                <a:latin typeface="Tahoma" panose="020B0604030504040204" pitchFamily="34" charset="0"/>
              </a:rPr>
              <a:t>Liquitrol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181" y="1566482"/>
            <a:ext cx="675163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615184" y="917194"/>
            <a:ext cx="29622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Earthen pit</a:t>
            </a: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597106" y="5716358"/>
            <a:ext cx="8747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0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-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nshore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14" y="1318463"/>
            <a:ext cx="6014368" cy="4507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9852217" y="4648804"/>
            <a:ext cx="777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 err="1">
                <a:solidFill>
                  <a:schemeClr val="bg1"/>
                </a:solidFill>
                <a:latin typeface="Tahoma" panose="020B0604030504040204" pitchFamily="34" charset="0"/>
              </a:rPr>
              <a:t>Source:OSRL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7"/>
          <a:stretch/>
        </p:blipFill>
        <p:spPr>
          <a:xfrm rot="5400000">
            <a:off x="701104" y="1000709"/>
            <a:ext cx="45079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594361" y="15875"/>
            <a:ext cx="11109960" cy="798513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</a:t>
            </a: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129285" y="830263"/>
            <a:ext cx="10040112" cy="3228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GB" altLang="en-US" sz="320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sz="3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 the operational aspects of temporary storage including support equipment and accessories required.</a:t>
            </a: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60012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90" y="1889443"/>
            <a:ext cx="4557712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682746" y="4691380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rgbClr val="FFFFFF"/>
                </a:solidFill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solidFill>
                  <a:srgbClr val="FFFFFF"/>
                </a:solidFill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solidFill>
                  <a:srgbClr val="FFFFFF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rgbClr val="FFFFFF"/>
                </a:solidFill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solidFill>
                  <a:srgbClr val="FFFFFF"/>
                </a:solidFill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solidFill>
                  <a:srgbClr val="FFFFFF"/>
                </a:solidFill>
                <a:latin typeface="Tahoma" panose="020B0604030504040204" pitchFamily="34" charset="0"/>
              </a:rPr>
              <a:t>Guard</a:t>
            </a:r>
            <a:endParaRPr lang="en-CA" altLang="en-US" sz="8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64208" y="926444"/>
            <a:ext cx="35718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CA" altLang="en-US" dirty="0"/>
              <a:t>Portable tank</a:t>
            </a:r>
          </a:p>
        </p:txBody>
      </p:sp>
      <p:pic>
        <p:nvPicPr>
          <p:cNvPr id="11" name="Picture 10" descr="03chennai2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88" y="1889443"/>
            <a:ext cx="4862256" cy="30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600200" y="1160187"/>
            <a:ext cx="97475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temporary storage site is:</a:t>
            </a: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emergency platform, just by the working site, for immediate deposit of the waste;</a:t>
            </a: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breaking-bulk between mechanical equipment circulating on beach and those adapted to road;</a:t>
            </a: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key location for sorting, labelling and quantifying the wastes collected;</a:t>
            </a:r>
          </a:p>
          <a:p>
            <a:pPr algn="just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pre-treatment area for some waste to reduce volume.</a:t>
            </a:r>
            <a:endParaRPr lang="en-CA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6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7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Onshore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5108" y="1342749"/>
            <a:ext cx="970178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barriers to prevent secondary contamination such as tarps/berms.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all temporary storage units are above the high water/tide mark and are not on fragile vegetation such as dune grasses.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open containers are used they should have covers to exclude precipitation.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accordance with local regulations.</a:t>
            </a:r>
          </a:p>
        </p:txBody>
      </p:sp>
    </p:spTree>
    <p:extLst>
      <p:ext uri="{BB962C8B-B14F-4D97-AF65-F5344CB8AC3E}">
        <p14:creationId xmlns:p14="http://schemas.microsoft.com/office/powerpoint/2010/main" val="37775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40256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Must be Separated!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150366" y="1085719"/>
            <a:ext cx="8712200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waste type</a:t>
            </a:r>
          </a:p>
          <a:p>
            <a:pPr lvl="1" indent="-4206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</a:t>
            </a:r>
          </a:p>
          <a:p>
            <a:pPr lvl="1" indent="-4206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Solids (debris)</a:t>
            </a:r>
          </a:p>
          <a:p>
            <a:pPr lvl="1" indent="-4206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content</a:t>
            </a:r>
          </a:p>
          <a:p>
            <a:pPr>
              <a:lnSpc>
                <a:spcPct val="80000"/>
              </a:lnSpc>
            </a:pPr>
            <a:endParaRPr lang="en-GB" altLang="en-US" sz="320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endParaRPr lang="en-GB" altLang="en-US" sz="320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endParaRPr lang="en-GB" altLang="en-US" sz="320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endParaRPr lang="en-GB" altLang="en-US" sz="320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endParaRPr lang="en-GB" altLang="en-US" sz="3200" dirty="0" smtClean="0">
              <a:solidFill>
                <a:srgbClr val="33333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8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Facilitate storage, transport and  final disposal</a:t>
            </a:r>
          </a:p>
        </p:txBody>
      </p:sp>
      <p:pic>
        <p:nvPicPr>
          <p:cNvPr id="7" name="Picture 3" descr="PC1804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59" y="1011251"/>
            <a:ext cx="5184775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1"/>
          <p:cNvSpPr>
            <a:spLocks noChangeArrowheads="1"/>
          </p:cNvSpPr>
          <p:nvPr/>
        </p:nvSpPr>
        <p:spPr bwMode="auto">
          <a:xfrm>
            <a:off x="10106597" y="4576776"/>
            <a:ext cx="1328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solidFill>
                  <a:schemeClr val="bg1"/>
                </a:solidFill>
                <a:latin typeface="Tahoma" panose="020B0604030504040204" pitchFamily="34" charset="0"/>
              </a:rPr>
              <a:t>Source: ITOPF</a:t>
            </a:r>
            <a:endParaRPr lang="ja-JP" altLang="en-US" sz="14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8428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72984" y="1251309"/>
            <a:ext cx="8593391" cy="5218113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waste before transportation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“double handling”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oiling of new areas</a:t>
            </a:r>
          </a:p>
          <a:p>
            <a:pPr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GB" altLang="en-US" sz="3200" dirty="0" smtClean="0">
                <a:solidFill>
                  <a:srgbClr val="33333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contamination)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3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Management </a:t>
            </a:r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</a:t>
            </a:r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Logistics</a:t>
            </a:r>
            <a:endParaRPr lang="fr-CA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Content Placeholder 3" descr="165950-whjsafiaweo7sfocalosfs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44" y="1650677"/>
            <a:ext cx="5682198" cy="3409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23" y="1650677"/>
            <a:ext cx="4486511" cy="33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38" y="1415840"/>
            <a:ext cx="6337300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7712901" y="5498890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 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84" y="1773238"/>
            <a:ext cx="4516438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4815459" y="4941888"/>
            <a:ext cx="8429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ITOPF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72" y="1778000"/>
            <a:ext cx="4506912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198547" y="4937125"/>
            <a:ext cx="141763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 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0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5">
            <a:extLst/>
          </p:cNvPr>
          <p:cNvSpPr txBox="1">
            <a:spLocks noChangeArrowheads="1"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ransfers!</a:t>
            </a:r>
            <a:endParaRPr lang="en-GB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426464" y="963402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 oil into containers that can store and be used for transport.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997" y="2276265"/>
            <a:ext cx="5236533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6755702" y="5789402"/>
            <a:ext cx="97696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9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15888"/>
            <a:ext cx="1131112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1316736" y="1214733"/>
            <a:ext cx="9281160" cy="39882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management can affect response effectiveness.</a:t>
            </a:r>
          </a:p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– Segregate.</a:t>
            </a:r>
          </a:p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secondary contamination.</a:t>
            </a:r>
          </a:p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the waste stream</a:t>
            </a:r>
          </a:p>
          <a:p>
            <a:pPr marL="814388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</a:p>
          <a:p>
            <a:pPr marL="814388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</a:t>
            </a:r>
          </a:p>
          <a:p>
            <a:pPr marL="814388" lvl="1" indent="-45720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Transport.</a:t>
            </a:r>
          </a:p>
        </p:txBody>
      </p:sp>
    </p:spTree>
    <p:extLst>
      <p:ext uri="{BB962C8B-B14F-4D97-AF65-F5344CB8AC3E}">
        <p14:creationId xmlns:p14="http://schemas.microsoft.com/office/powerpoint/2010/main" val="10610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594361" y="15875"/>
            <a:ext cx="11109960" cy="798513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Issues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3">
            <a:extLst/>
          </p:cNvPr>
          <p:cNvSpPr txBox="1">
            <a:spLocks noChangeArrowheads="1"/>
          </p:cNvSpPr>
          <p:nvPr/>
        </p:nvSpPr>
        <p:spPr>
          <a:xfrm>
            <a:off x="1128522" y="1345121"/>
            <a:ext cx="7759446" cy="3885247"/>
          </a:xfrm>
          <a:prstGeom prst="rect">
            <a:avLst/>
          </a:prstGeom>
        </p:spPr>
        <p:txBody>
          <a:bodyPr lIns="90488" tIns="44450" rIns="90488" bIns="4445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waste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Temporary/intermediate storage</a:t>
            </a:r>
          </a:p>
          <a:p>
            <a:pPr marL="571500" indent="-571500">
              <a:buFont typeface="Arial" charset="0"/>
              <a:buChar char="•"/>
              <a:defRPr/>
            </a:pPr>
            <a:r>
              <a:rPr lang="en-GB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257940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971550" y="1341438"/>
            <a:ext cx="10147554" cy="2700210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3200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management challenges can seriously affect the response efficiency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3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Hierarchy</a:t>
            </a:r>
          </a:p>
        </p:txBody>
      </p:sp>
      <p:sp>
        <p:nvSpPr>
          <p:cNvPr id="9" name="Espace réservé du contenu 5">
            <a:extLst/>
          </p:cNvPr>
          <p:cNvSpPr txBox="1">
            <a:spLocks/>
          </p:cNvSpPr>
          <p:nvPr/>
        </p:nvSpPr>
        <p:spPr>
          <a:xfrm>
            <a:off x="1110996" y="1663471"/>
            <a:ext cx="9994392" cy="34388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priority should be to minimize waste production as much as possible!</a:t>
            </a:r>
          </a:p>
          <a:p>
            <a:pPr>
              <a:buFont typeface="Arial" charset="0"/>
              <a:buChar char="•"/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GB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Diagramme 4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1968082249"/>
              </p:ext>
            </p:extLst>
          </p:nvPr>
        </p:nvGraphicFramePr>
        <p:xfrm>
          <a:off x="2223192" y="2943239"/>
          <a:ext cx="8280920" cy="158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57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130175"/>
            <a:ext cx="11082528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Requirements</a:t>
            </a:r>
          </a:p>
        </p:txBody>
      </p:sp>
      <p:sp>
        <p:nvSpPr>
          <p:cNvPr id="8" name="Rectangle 3">
            <a:extLst/>
          </p:cNvPr>
          <p:cNvSpPr>
            <a:spLocks noChangeArrowheads="1"/>
          </p:cNvSpPr>
          <p:nvPr/>
        </p:nvSpPr>
        <p:spPr bwMode="auto">
          <a:xfrm>
            <a:off x="1858328" y="1555433"/>
            <a:ext cx="3327400" cy="3527425"/>
          </a:xfrm>
          <a:prstGeom prst="rect">
            <a:avLst/>
          </a:prstGeom>
          <a:noFill/>
          <a:ln>
            <a:noFill/>
          </a:ln>
          <a:ex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spcAft>
                <a:spcPct val="30000"/>
              </a:spcAft>
              <a:buClr>
                <a:schemeClr val="bg2"/>
              </a:buClr>
              <a:buSzPct val="75000"/>
              <a:buFont typeface="Wingdings" charset="0"/>
              <a:buNone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Liquid: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Oil/water mixture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Emulsion</a:t>
            </a:r>
          </a:p>
          <a:p>
            <a:pPr>
              <a:spcBef>
                <a:spcPct val="20000"/>
              </a:spcBef>
              <a:buSzPct val="75000"/>
              <a:defRPr/>
            </a:pP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4">
            <a:extLst/>
          </p:cNvPr>
          <p:cNvSpPr>
            <a:spLocks noChangeArrowheads="1"/>
          </p:cNvSpPr>
          <p:nvPr/>
        </p:nvSpPr>
        <p:spPr bwMode="auto">
          <a:xfrm>
            <a:off x="6327458" y="1436561"/>
            <a:ext cx="6117526" cy="3527425"/>
          </a:xfrm>
          <a:prstGeom prst="rect">
            <a:avLst/>
          </a:prstGeom>
          <a:noFill/>
          <a:ln>
            <a:noFill/>
          </a:ln>
          <a:ex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spcAft>
                <a:spcPct val="30000"/>
              </a:spcAft>
              <a:buSzPct val="75000"/>
              <a:buFont typeface="Wingdings" charset="0"/>
              <a:buNone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Solid: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sediment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driftwood/seaweed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debris</a:t>
            </a:r>
          </a:p>
          <a:p>
            <a:pPr marL="457200" indent="-457200">
              <a:spcBef>
                <a:spcPct val="20000"/>
              </a:spcBef>
              <a:buSzPct val="75000"/>
              <a:buFont typeface="Arial"/>
              <a:buChar char="•"/>
              <a:defRPr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Cleaning materials</a:t>
            </a:r>
          </a:p>
          <a:p>
            <a:pPr marL="914400" lvl="1" indent="-457200">
              <a:spcBef>
                <a:spcPts val="0"/>
              </a:spcBef>
              <a:buSzPct val="80000"/>
              <a:buFont typeface="Wingdings" panose="05000000000000000000" pitchFamily="2" charset="2"/>
              <a:buChar char="ü"/>
              <a:defRPr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materials </a:t>
            </a:r>
          </a:p>
          <a:p>
            <a:pPr marL="914400" lvl="1" indent="-457200">
              <a:spcBef>
                <a:spcPts val="0"/>
              </a:spcBef>
              <a:buSzPct val="80000"/>
              <a:buFont typeface="Wingdings" panose="05000000000000000000" pitchFamily="2" charset="2"/>
              <a:buChar char="ü"/>
              <a:defRPr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PPE</a:t>
            </a:r>
          </a:p>
        </p:txBody>
      </p:sp>
    </p:spTree>
    <p:extLst>
      <p:ext uri="{BB962C8B-B14F-4D97-AF65-F5344CB8AC3E}">
        <p14:creationId xmlns:p14="http://schemas.microsoft.com/office/powerpoint/2010/main" val="30873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 lIns="90488" tIns="44450" rIns="90488" bIns="4445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Types of Waste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30" y="898525"/>
            <a:ext cx="354647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68" y="936625"/>
            <a:ext cx="3451225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405" y="3641725"/>
            <a:ext cx="353695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52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2"/>
          <p:cNvSpPr txBox="1">
            <a:spLocks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</a:t>
            </a: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1167828" y="975991"/>
            <a:ext cx="9825863" cy="49493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quantities of waste are generated during   clean-up operations:</a:t>
            </a:r>
          </a:p>
          <a:p>
            <a:pPr marL="712788" lvl="1" indent="-328613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Mainly by recovery at sea and shoreline clean-up;</a:t>
            </a:r>
          </a:p>
          <a:p>
            <a:pPr marL="712788" lvl="1" indent="-328613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 waste generated by using dispersants and in situ burning.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no storage is available, recovery operations will have to stop!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to think about the waste stream before beginning oil recovery operations.</a:t>
            </a:r>
          </a:p>
          <a:p>
            <a:pPr marL="357188" indent="-357188"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 areas should have security.</a:t>
            </a:r>
          </a:p>
        </p:txBody>
      </p:sp>
    </p:spTree>
    <p:extLst>
      <p:ext uri="{BB962C8B-B14F-4D97-AF65-F5344CB8AC3E}">
        <p14:creationId xmlns:p14="http://schemas.microsoft.com/office/powerpoint/2010/main" val="19543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1922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Waste Stream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03" y="990219"/>
            <a:ext cx="62420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8364728" y="5846826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OSRL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1050</Words>
  <Application>Microsoft Office PowerPoint</Application>
  <PresentationFormat>Widescreen</PresentationFormat>
  <Paragraphs>165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MS PGothic</vt:lpstr>
      <vt:lpstr>Arial</vt:lpstr>
      <vt:lpstr>Calibri</vt:lpstr>
      <vt:lpstr>Calibri Light</vt:lpstr>
      <vt:lpstr>inherit</vt:lpstr>
      <vt:lpstr>Symbol</vt:lpstr>
      <vt:lpstr>Tahoma</vt:lpstr>
      <vt:lpstr>Wingdings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435</cp:revision>
  <dcterms:created xsi:type="dcterms:W3CDTF">2024-09-27T05:40:49Z</dcterms:created>
  <dcterms:modified xsi:type="dcterms:W3CDTF">2024-11-28T09:23:22Z</dcterms:modified>
</cp:coreProperties>
</file>